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9903600" cx="68580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11" roundtripDataSignature="AMtx7mjcbtOWfJZnN5YirSeriOzblLqY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587850" y="2127825"/>
            <a:ext cx="5529900" cy="5814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latin typeface="Calibri"/>
                <a:ea typeface="Calibri"/>
                <a:cs typeface="Calibri"/>
                <a:sym typeface="Calibri"/>
              </a:rPr>
              <a:t>Reuzenbellen</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i="1" lang="nl" sz="1600">
                <a:solidFill>
                  <a:srgbClr val="F39430"/>
                </a:solidFill>
                <a:highlight>
                  <a:srgbClr val="FFFFFF"/>
                </a:highlight>
              </a:rPr>
              <a:t>Opeens kwam er uit de hemel een vreemd geluid. Het klonk alsof het hard begon te waaien."</a:t>
            </a:r>
            <a:endParaRPr i="1" sz="1600">
              <a:solidFill>
                <a:srgbClr val="F39430"/>
              </a:solidFill>
              <a:highlight>
                <a:srgbClr val="FFFFFF"/>
              </a:highlight>
            </a:endParaRPr>
          </a:p>
          <a:p>
            <a:pPr indent="0" lvl="0" marL="0" marR="0" rtl="0" algn="ctr">
              <a:lnSpc>
                <a:spcPct val="100000"/>
              </a:lnSpc>
              <a:spcBef>
                <a:spcPts val="0"/>
              </a:spcBef>
              <a:spcAft>
                <a:spcPts val="0"/>
              </a:spcAft>
              <a:buClr>
                <a:srgbClr val="000000"/>
              </a:buClr>
              <a:buSzPts val="1600"/>
              <a:buFont typeface="Arial"/>
              <a:buNone/>
            </a:pPr>
            <a:r>
              <a:rPr i="1" lang="nl" sz="1600">
                <a:solidFill>
                  <a:srgbClr val="F39430"/>
                </a:solidFill>
                <a:highlight>
                  <a:srgbClr val="FFFFFF"/>
                </a:highlight>
              </a:rPr>
              <a:t>Handelingen 2:1-2</a:t>
            </a:r>
            <a:endParaRPr i="1" sz="2000">
              <a:solidFill>
                <a:srgbClr val="F39430"/>
              </a:solidFill>
            </a:endParaRPr>
          </a:p>
          <a:p>
            <a:pPr indent="0" lvl="0" marL="0" marR="0" rtl="0" algn="ctr">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nl" sz="1600" u="none" cap="none" strike="noStrike">
                <a:solidFill>
                  <a:srgbClr val="000000"/>
                </a:solidFill>
                <a:latin typeface="Calibri"/>
                <a:ea typeface="Calibri"/>
                <a:cs typeface="Calibri"/>
                <a:sym typeface="Calibri"/>
              </a:rPr>
              <a:t>Opdracht: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lang="nl" sz="1600">
                <a:solidFill>
                  <a:srgbClr val="271623"/>
                </a:solidFill>
                <a:highlight>
                  <a:srgbClr val="FFFFFF"/>
                </a:highlight>
                <a:latin typeface="Calibri"/>
                <a:ea typeface="Calibri"/>
                <a:cs typeface="Calibri"/>
                <a:sym typeface="Calibri"/>
              </a:rPr>
              <a:t>Maak de bellenblaas volgens onderstaand voorbeeld: twee stokjes met daartussen touwtjes geknoopt, en een ringetje waardoor het onderste touwtje naar beneden hangt.</a:t>
            </a:r>
            <a:endParaRPr sz="1600">
              <a:solidFill>
                <a:srgbClr val="27162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nl" sz="1600">
                <a:solidFill>
                  <a:srgbClr val="271623"/>
                </a:solidFill>
                <a:highlight>
                  <a:srgbClr val="FFFFFF"/>
                </a:highlight>
                <a:latin typeface="Calibri"/>
                <a:ea typeface="Calibri"/>
                <a:cs typeface="Calibri"/>
                <a:sym typeface="Calibri"/>
              </a:rPr>
              <a:t>En bellen maken maar!</a:t>
            </a:r>
            <a:endParaRPr sz="1600">
              <a:solidFill>
                <a:srgbClr val="27162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200">
              <a:solidFill>
                <a:srgbClr val="271623"/>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200">
              <a:solidFill>
                <a:srgbClr val="271623"/>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1" i="0" lang="nl" sz="1600" u="none" cap="none" strike="noStrike">
                <a:solidFill>
                  <a:srgbClr val="000000"/>
                </a:solidFill>
                <a:latin typeface="Calibri"/>
                <a:ea typeface="Calibri"/>
                <a:cs typeface="Calibri"/>
                <a:sym typeface="Calibri"/>
              </a:rPr>
              <a:t>Om door te praten: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nl" sz="1600">
                <a:solidFill>
                  <a:srgbClr val="271623"/>
                </a:solidFill>
                <a:highlight>
                  <a:srgbClr val="FFFFFF"/>
                </a:highlight>
                <a:latin typeface="Calibri"/>
                <a:ea typeface="Calibri"/>
                <a:cs typeface="Calibri"/>
                <a:sym typeface="Calibri"/>
              </a:rPr>
              <a:t>De Heilige Geest is niet zichtbaar,</a:t>
            </a:r>
            <a:endParaRPr sz="1600">
              <a:solidFill>
                <a:srgbClr val="27162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nl" sz="1600">
                <a:solidFill>
                  <a:srgbClr val="271623"/>
                </a:solidFill>
                <a:highlight>
                  <a:srgbClr val="FFFFFF"/>
                </a:highlight>
                <a:latin typeface="Calibri"/>
                <a:ea typeface="Calibri"/>
                <a:cs typeface="Calibri"/>
                <a:sym typeface="Calibri"/>
              </a:rPr>
              <a:t>net zoals we lucht of wind niet </a:t>
            </a:r>
            <a:endParaRPr sz="1600">
              <a:solidFill>
                <a:srgbClr val="27162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nl" sz="1600">
                <a:solidFill>
                  <a:srgbClr val="271623"/>
                </a:solidFill>
                <a:highlight>
                  <a:srgbClr val="FFFFFF"/>
                </a:highlight>
                <a:latin typeface="Calibri"/>
                <a:ea typeface="Calibri"/>
                <a:cs typeface="Calibri"/>
                <a:sym typeface="Calibri"/>
              </a:rPr>
              <a:t>kunnen zien. Maar als we de lucht </a:t>
            </a:r>
            <a:endParaRPr sz="1600">
              <a:solidFill>
                <a:srgbClr val="27162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nl" sz="1600">
                <a:solidFill>
                  <a:srgbClr val="271623"/>
                </a:solidFill>
                <a:highlight>
                  <a:srgbClr val="FFFFFF"/>
                </a:highlight>
                <a:latin typeface="Calibri"/>
                <a:ea typeface="Calibri"/>
                <a:cs typeface="Calibri"/>
                <a:sym typeface="Calibri"/>
              </a:rPr>
              <a:t>'vangen' in een bel, dan kunnen we </a:t>
            </a:r>
            <a:endParaRPr sz="1600">
              <a:solidFill>
                <a:srgbClr val="27162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nl" sz="1600">
                <a:solidFill>
                  <a:srgbClr val="271623"/>
                </a:solidFill>
                <a:highlight>
                  <a:srgbClr val="FFFFFF"/>
                </a:highlight>
                <a:latin typeface="Calibri"/>
                <a:ea typeface="Calibri"/>
                <a:cs typeface="Calibri"/>
                <a:sym typeface="Calibri"/>
              </a:rPr>
              <a:t>opeens zien dat de lucht gaat bewegen! Zo is het ook met de Heilige Geest: als Hij in ons komt, dan zijn wij 'de bel' en de Geest is 'de lucht'. Aan onze beweging wordt de Geest zichtbaar!Wat denk jij, heb jij wel eens iets gemerkt van de Heilige Geest, bij jezelf of bij een ander?</a:t>
            </a:r>
            <a:endParaRPr sz="1600">
              <a:solidFill>
                <a:srgbClr val="27162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rgbClr val="271623"/>
              </a:solidFill>
              <a:highlight>
                <a:srgbClr val="FFFFFF"/>
              </a:highlight>
              <a:latin typeface="Calibri"/>
              <a:ea typeface="Calibri"/>
              <a:cs typeface="Calibri"/>
              <a:sym typeface="Calibri"/>
            </a:endParaRPr>
          </a:p>
        </p:txBody>
      </p:sp>
      <p:pic>
        <p:nvPicPr>
          <p:cNvPr id="55" name="Google Shape;55;p1"/>
          <p:cNvPicPr preferRelativeResize="0"/>
          <p:nvPr/>
        </p:nvPicPr>
        <p:blipFill>
          <a:blip r:embed="rId4">
            <a:alphaModFix/>
          </a:blip>
          <a:stretch>
            <a:fillRect/>
          </a:stretch>
        </p:blipFill>
        <p:spPr>
          <a:xfrm>
            <a:off x="3928575" y="5041425"/>
            <a:ext cx="2189175" cy="1630350"/>
          </a:xfrm>
          <a:prstGeom prst="rect">
            <a:avLst/>
          </a:prstGeom>
          <a:noFill/>
          <a:ln>
            <a:noFill/>
          </a:ln>
        </p:spPr>
      </p:pic>
      <p:pic>
        <p:nvPicPr>
          <p:cNvPr id="56" name="Google Shape;56;p1"/>
          <p:cNvPicPr preferRelativeResize="0"/>
          <p:nvPr/>
        </p:nvPicPr>
        <p:blipFill>
          <a:blip r:embed="rId5">
            <a:alphaModFix/>
          </a:blip>
          <a:stretch>
            <a:fillRect/>
          </a:stretch>
        </p:blipFill>
        <p:spPr>
          <a:xfrm>
            <a:off x="1334500" y="8087225"/>
            <a:ext cx="3019025" cy="1698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